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94567" autoAdjust="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9DB303-61C0-402F-B674-272713F62D0D}" type="datetimeFigureOut">
              <a:rPr lang="en-US" smtClean="0"/>
              <a:t>9/14/2010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C4DD406-E2C7-47C5-AD57-7D62C29FD7D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rfardad@highline.ed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latin typeface="Batang" pitchFamily="18" charset="-127"/>
                <a:ea typeface="Batang" pitchFamily="18" charset="-127"/>
              </a:rPr>
              <a:t>CATs</a:t>
            </a:r>
            <a:endParaRPr lang="en-US" sz="8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845720"/>
          </a:xfrm>
        </p:spPr>
        <p:txBody>
          <a:bodyPr>
            <a:norm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xamples </a:t>
            </a:r>
            <a:r>
              <a:rPr lang="en-US" dirty="0"/>
              <a:t>of “Classroom Assessment Techniques” that was presented in “Rethinking Precollege Math Summer Institute</a:t>
            </a:r>
            <a:r>
              <a:rPr lang="en-US" dirty="0" smtClean="0"/>
              <a:t>”.</a:t>
            </a:r>
          </a:p>
          <a:p>
            <a:endParaRPr lang="en-US" dirty="0" smtClean="0"/>
          </a:p>
          <a:p>
            <a:r>
              <a:rPr lang="en-US" sz="2400" dirty="0" smtClean="0"/>
              <a:t>Razmehr Fardad</a:t>
            </a:r>
          </a:p>
          <a:p>
            <a:r>
              <a:rPr lang="en-US" sz="2400" dirty="0" smtClean="0"/>
              <a:t>Fall 2010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Concept Test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en-US" sz="2800" dirty="0" smtClean="0"/>
              <a:t>Multiple-choice </a:t>
            </a:r>
            <a:r>
              <a:rPr lang="en-US" sz="2800" dirty="0"/>
              <a:t>questions that focus on deep conceptual understandings and finding sticky points presented in class with the follow procedure</a:t>
            </a:r>
            <a:r>
              <a:rPr lang="en-US" sz="2800" dirty="0" smtClean="0"/>
              <a:t>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Post </a:t>
            </a:r>
            <a:r>
              <a:rPr lang="en-US" dirty="0"/>
              <a:t>a question.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Give students about one minute to select a solution.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Get the class to signal their choices at once.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Give the students a chance to discuss their choice in a group.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Take a second vote.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/>
              <a:t>Direct them.  If needed repeat steps 4 and 5.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RCW Quizzes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    A </a:t>
            </a:r>
            <a:r>
              <a:rPr lang="en-US" dirty="0"/>
              <a:t>version of a group quiz </a:t>
            </a:r>
            <a:r>
              <a:rPr lang="en-US" dirty="0" smtClean="0"/>
              <a:t>(Read/Confer/Write) </a:t>
            </a:r>
            <a:r>
              <a:rPr lang="en-US" dirty="0" smtClean="0"/>
              <a:t>in </a:t>
            </a:r>
            <a:r>
              <a:rPr lang="en-US" dirty="0"/>
              <a:t>three steps</a:t>
            </a:r>
            <a:r>
              <a:rPr lang="en-US" dirty="0" smtClean="0"/>
              <a:t>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READ and develop strategies of how to solve (no writing).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CONFERENCE and discuss the strategies in groups of 3 or 4 (no writing).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WRITE up the solution.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Pre-reading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/>
              <a:t> </a:t>
            </a:r>
            <a:r>
              <a:rPr lang="en-US" dirty="0" smtClean="0"/>
              <a:t>  Read </a:t>
            </a:r>
            <a:r>
              <a:rPr lang="en-US" dirty="0"/>
              <a:t>ahead and as admission ticket to the next </a:t>
            </a:r>
            <a:r>
              <a:rPr lang="en-US" dirty="0" smtClean="0"/>
              <a:t>class complete </a:t>
            </a:r>
            <a:r>
              <a:rPr lang="en-US" dirty="0"/>
              <a:t>the following and turn-in</a:t>
            </a:r>
            <a:r>
              <a:rPr lang="en-US" dirty="0" smtClean="0"/>
              <a:t>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In a sentence or two describe the big idea(s) of the section.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What is the easiest part(s) and doesn’t need further discussion?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What problem or idea needs more focus?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Drill and Skill </a:t>
            </a:r>
            <a:r>
              <a:rPr lang="en-US" b="1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   Using </a:t>
            </a:r>
            <a:r>
              <a:rPr lang="en-US" dirty="0"/>
              <a:t>the web base programs for HW such as WebAssign.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   Individual/ Group projects that get feedbacks before the due date (just like an English paper!)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Outline;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Rough draft;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Final paper.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3000" dirty="0" smtClean="0"/>
              <a:t>Grading </a:t>
            </a:r>
            <a:r>
              <a:rPr lang="en-US" sz="3000" dirty="0"/>
              <a:t>a traditional test using the following steps to make this assessment a learning opportunity.  </a:t>
            </a:r>
            <a:endParaRPr lang="en-US" sz="3000" dirty="0" smtClean="0"/>
          </a:p>
          <a:p>
            <a:pPr marL="971550" lvl="1" indent="-457200">
              <a:buFont typeface="+mj-lt"/>
              <a:buAutoNum type="arabicPeriod"/>
            </a:pPr>
            <a:r>
              <a:rPr lang="en-US" sz="2600" dirty="0"/>
              <a:t>Grade the test and mark each question with the following.  No partial credit or feedback needed at this time.  </a:t>
            </a:r>
          </a:p>
          <a:p>
            <a:pPr lvl="3">
              <a:buNone/>
            </a:pPr>
            <a:r>
              <a:rPr lang="en-US" b="1" dirty="0"/>
              <a:t>√</a:t>
            </a:r>
            <a:r>
              <a:rPr lang="en-US" dirty="0"/>
              <a:t> (essentially correct-full credit); </a:t>
            </a:r>
          </a:p>
          <a:p>
            <a:pPr lvl="3">
              <a:buNone/>
            </a:pPr>
            <a:r>
              <a:rPr lang="en-US" b="1" dirty="0"/>
              <a:t>?</a:t>
            </a:r>
            <a:r>
              <a:rPr lang="en-US" dirty="0"/>
              <a:t> (some correct reasoning but not complete or a few key errors-half credit);</a:t>
            </a:r>
          </a:p>
          <a:p>
            <a:pPr lvl="3">
              <a:buNone/>
            </a:pPr>
            <a:r>
              <a:rPr lang="en-US" b="1" dirty="0"/>
              <a:t>X</a:t>
            </a:r>
            <a:r>
              <a:rPr lang="en-US" dirty="0"/>
              <a:t> (significant errors-no credit).  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600" dirty="0"/>
              <a:t>Return to students and inform them of the two-step rewrite for extra credit.  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600" dirty="0"/>
              <a:t>Comment on the original version on which they wrote error analysis, thoughts and questions in red.  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600" dirty="0"/>
              <a:t>Grade the very carefully written redo of the test</a:t>
            </a:r>
            <a:r>
              <a:rPr lang="en-US" sz="2600" dirty="0" smtClean="0"/>
              <a:t>.</a:t>
            </a:r>
            <a:r>
              <a:rPr lang="en-US" sz="2600" dirty="0"/>
              <a:t> </a:t>
            </a:r>
          </a:p>
          <a:p>
            <a:pPr lvl="1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are asked to do!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53262" lvl="1" indent="-514350">
              <a:buNone/>
            </a:pPr>
            <a:r>
              <a:rPr lang="en-US" dirty="0" smtClean="0"/>
              <a:t>If you are teaching Math 81/91 please:</a:t>
            </a:r>
          </a:p>
          <a:p>
            <a:pPr marL="1236726" lvl="2" indent="-514350">
              <a:buFont typeface="+mj-lt"/>
              <a:buAutoNum type="arabicPeriod"/>
            </a:pPr>
            <a:r>
              <a:rPr lang="en-US" dirty="0" smtClean="0"/>
              <a:t>Keep a record of CATs you use each quarter (type and count).</a:t>
            </a:r>
          </a:p>
          <a:p>
            <a:pPr marL="1236726" lvl="2" indent="-514350">
              <a:buFont typeface="+mj-lt"/>
              <a:buAutoNum type="arabicPeriod"/>
            </a:pPr>
            <a:r>
              <a:rPr lang="en-US" dirty="0" smtClean="0"/>
              <a:t>Forward any concept test questions you create to </a:t>
            </a:r>
            <a:r>
              <a:rPr lang="en-US" dirty="0" smtClean="0">
                <a:hlinkClick r:id="rId2"/>
              </a:rPr>
              <a:t>rfardad@highline.edu</a:t>
            </a:r>
            <a:r>
              <a:rPr lang="en-US" dirty="0" smtClean="0"/>
              <a:t> or post on wiki.</a:t>
            </a:r>
            <a:endParaRPr lang="en-US" dirty="0" smtClean="0"/>
          </a:p>
          <a:p>
            <a:pPr marL="1236726" lvl="2" indent="-514350">
              <a:buFont typeface="+mj-lt"/>
              <a:buAutoNum type="arabicPeriod"/>
            </a:pPr>
            <a:r>
              <a:rPr lang="en-US" dirty="0" smtClean="0"/>
              <a:t>Share your experiences with everyone!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66306"/>
          </a:xfrm>
        </p:spPr>
        <p:txBody>
          <a:bodyPr/>
          <a:lstStyle/>
          <a:p>
            <a:pPr algn="ctr"/>
            <a:r>
              <a:rPr lang="en-US" dirty="0" smtClean="0"/>
              <a:t>QUESTIONS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721008"/>
          </a:xfrm>
        </p:spPr>
        <p:txBody>
          <a:bodyPr/>
          <a:lstStyle/>
          <a:p>
            <a:pPr marL="578358" indent="-514350" algn="ctr">
              <a:buNone/>
            </a:pPr>
            <a:endParaRPr lang="en-US" dirty="0" smtClean="0"/>
          </a:p>
          <a:p>
            <a:pPr marL="578358" indent="-514350" algn="ctr">
              <a:buNone/>
            </a:pP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42</TotalTime>
  <Words>403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CATs</vt:lpstr>
      <vt:lpstr>Concept Test Questions</vt:lpstr>
      <vt:lpstr>RCW Quizzes </vt:lpstr>
      <vt:lpstr>Pre-reading</vt:lpstr>
      <vt:lpstr>Drill and Skill Work</vt:lpstr>
      <vt:lpstr>Projects</vt:lpstr>
      <vt:lpstr>Testing</vt:lpstr>
      <vt:lpstr>What you are asked to do!</vt:lpstr>
      <vt:lpstr>QUESTIONS?</vt:lpstr>
    </vt:vector>
  </TitlesOfParts>
  <Company>Highline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CATs</dc:title>
  <dc:creator>Administrator</dc:creator>
  <cp:lastModifiedBy>Administrator</cp:lastModifiedBy>
  <cp:revision>7</cp:revision>
  <dcterms:created xsi:type="dcterms:W3CDTF">2010-09-15T01:28:52Z</dcterms:created>
  <dcterms:modified xsi:type="dcterms:W3CDTF">2010-09-15T02:11:40Z</dcterms:modified>
</cp:coreProperties>
</file>